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9" r:id="rId4"/>
    <p:sldId id="262" r:id="rId5"/>
    <p:sldId id="266" r:id="rId6"/>
    <p:sldId id="267" r:id="rId7"/>
    <p:sldId id="268" r:id="rId8"/>
    <p:sldId id="264" r:id="rId9"/>
    <p:sldId id="269" r:id="rId10"/>
    <p:sldId id="263" r:id="rId11"/>
    <p:sldId id="265" r:id="rId12"/>
    <p:sldId id="260" r:id="rId13"/>
    <p:sldId id="258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47"/>
    <p:restoredTop sz="94624"/>
  </p:normalViewPr>
  <p:slideViewPr>
    <p:cSldViewPr snapToGrid="0" snapToObjects="1">
      <p:cViewPr>
        <p:scale>
          <a:sx n="104" d="100"/>
          <a:sy n="104" d="100"/>
        </p:scale>
        <p:origin x="88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2.png>
</file>

<file path=ppt/media/image420.png>
</file>

<file path=ppt/media/image43.tiff>
</file>

<file path=ppt/media/image4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2F4FC3-E4C6-0A47-96F6-2832BBBD72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BD3617F-7DDF-B142-B13C-357A2C0AD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3776079-F4EF-7E4F-8A20-DD3707D61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4A354-396B-F143-9CDC-76AC1F20B3BE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4A206DC-81AE-264C-A12D-84D2B1DE9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C113375-DC4D-A845-9375-F862EBC14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0F5C6-0936-B049-A2F7-C1E7A6AE3C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3346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9EFCC1-2840-EC45-863A-16077234A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28D9E4A-7BFC-3C49-AA54-9960261D75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428C07B-2F06-C44F-9F83-19DCD0E7A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4A354-396B-F143-9CDC-76AC1F20B3BE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21DB861-91DF-434E-991E-856D1C111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EECC878-DECD-C147-9980-081D732B3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0F5C6-0936-B049-A2F7-C1E7A6AE3C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8720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BB2D014-84A8-B046-9636-76B558248A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1636C1C-FCB1-3E46-A71B-162960FB9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E159EC2-8376-DF41-B956-B322CD344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4A354-396B-F143-9CDC-76AC1F20B3BE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98B0BBE-1C39-6446-9A5B-05774EF58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76BDC1F-22D4-EE49-B2C9-9DA48A7D6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0F5C6-0936-B049-A2F7-C1E7A6AE3C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52777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D79CA0-E786-C649-A34C-582EE188F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70E65CE-B7F9-6D48-B6E1-EE8866A763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63276AA-3623-C24E-8903-B526E4FC1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4A354-396B-F143-9CDC-76AC1F20B3BE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41C45DA-5564-B741-8893-F00F4A5C3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878785E-B355-D848-B21A-3E9040075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0F5C6-0936-B049-A2F7-C1E7A6AE3C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045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DAFA3D3-8F15-F34A-AEB8-28FD03BED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1F4AC1C-72E4-9441-BD14-D264C80256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8B74595-160D-E546-A3C9-789503A46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4A354-396B-F143-9CDC-76AC1F20B3BE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94DA154-0FEB-0D4E-A575-E3E4EDD8F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1FD3FF2-D168-C746-A822-98940B7EC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0F5C6-0936-B049-A2F7-C1E7A6AE3C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9123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68AC06-3436-1040-B604-303ECF4D4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4BC1855-63DA-454A-92F4-9F8A203E30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6211020-5F3E-EB44-AA17-5B1CF2AAD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C72A04E-AA81-B14C-87BC-AC7EA3F15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4A354-396B-F143-9CDC-76AC1F20B3BE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931DF9B-23EB-C545-BBD1-A6B665405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E242C12-A402-164C-B73D-FE8698CD3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0F5C6-0936-B049-A2F7-C1E7A6AE3C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83246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6952B65-E342-254E-B9FB-B0B30C6DE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2CC229B-6D6A-9041-AFE4-A855592A6E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5EAAEF6-49DB-8441-8740-76DEAB05F8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7A95CF8-D902-4144-85A4-9B191E8986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25CD69D-F63B-4947-8548-19E689363E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7841243B-1A17-4A40-B159-554BBBAEA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4A354-396B-F143-9CDC-76AC1F20B3BE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FC49499-69B0-4F41-86EF-CC03CCE85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56AC6B5-0475-B342-ACD0-742DD2772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0F5C6-0936-B049-A2F7-C1E7A6AE3C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75598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774217-5A00-3C46-A3B7-E00F4D2E4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C930D30-D68E-AC42-8114-9C9C9808A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4A354-396B-F143-9CDC-76AC1F20B3BE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B1D1A5AA-2EAD-904D-8C65-06C4205C0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CB8C0F36-05C0-2045-A643-FE363D9C8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0F5C6-0936-B049-A2F7-C1E7A6AE3C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1447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A5173CC9-BED2-AB44-9F9A-68D2EC67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4A354-396B-F143-9CDC-76AC1F20B3BE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7C0D88B-F8B1-9441-A7D3-D987FC93D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DF5726A-09EF-654B-B4D4-FE1EA87D1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0F5C6-0936-B049-A2F7-C1E7A6AE3C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3304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6D159D-EC60-7542-88C3-1DE6261F1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E6871AA-41DB-934A-95F1-0CFA833D42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6061747-5E1F-CF42-8D64-30C10E3E45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8992CE3-6884-474E-9DDA-BF2287A2F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4A354-396B-F143-9CDC-76AC1F20B3BE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9D16382-3DDA-1243-9D26-B89D9B8AC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1CA8976-DF1B-294D-B45D-5A9D87EBB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0F5C6-0936-B049-A2F7-C1E7A6AE3C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26016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02DCA62-C204-6D46-BEE9-2D3622795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FFE16D0F-AB61-E54C-A9BF-FB0EFDDBF7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503A9E8-6580-8945-85CA-B8EBECC115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702884B-26D1-5D42-9C00-AD70C7CA1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4A354-396B-F143-9CDC-76AC1F20B3BE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A443964-FCFC-2144-972B-C5CFB19A4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2BF2E5B-0A70-714B-A347-F3BE57FBB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0F5C6-0936-B049-A2F7-C1E7A6AE3C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1984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7C1C564B-DF41-B042-A31A-6718EDC47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8467F5-9416-6942-8F59-BAAD75FB98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59A617A-9E09-C14A-B751-51729C8D99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E4A354-396B-F143-9CDC-76AC1F20B3BE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C3E938D-91D5-DF4B-A3D8-F0CA9855BB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DFEFD04-353D-0C43-905A-695B5756C6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40F5C6-0936-B049-A2F7-C1E7A6AE3C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8106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tiff"/><Relationship Id="rId2" Type="http://schemas.openxmlformats.org/officeDocument/2006/relationships/image" Target="../media/image4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7" Type="http://schemas.openxmlformats.org/officeDocument/2006/relationships/image" Target="../media/image2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image" Target="../media/image26.emf"/><Relationship Id="rId7" Type="http://schemas.openxmlformats.org/officeDocument/2006/relationships/image" Target="../media/image29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emf"/><Relationship Id="rId5" Type="http://schemas.openxmlformats.org/officeDocument/2006/relationships/image" Target="../media/image5.emf"/><Relationship Id="rId4" Type="http://schemas.openxmlformats.org/officeDocument/2006/relationships/image" Target="../media/image27.emf"/><Relationship Id="rId9" Type="http://schemas.openxmlformats.org/officeDocument/2006/relationships/image" Target="../media/image3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5D85F2C-8376-E64B-8D7C-537CEE3E19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944563"/>
            <a:ext cx="12192000" cy="2387600"/>
          </a:xfrm>
        </p:spPr>
        <p:txBody>
          <a:bodyPr anchor="ctr"/>
          <a:lstStyle/>
          <a:p>
            <a:r>
              <a:rPr lang="en-US" altLang="ja-JP" b="1" dirty="0"/>
              <a:t>Report of 2</a:t>
            </a:r>
            <a:r>
              <a:rPr lang="en-US" altLang="ja-JP" b="1" baseline="30000" dirty="0"/>
              <a:t>nd</a:t>
            </a:r>
            <a:r>
              <a:rPr lang="en-US" altLang="ja-JP" b="1" dirty="0"/>
              <a:t> ICCMS</a:t>
            </a:r>
            <a:br>
              <a:rPr lang="en-US" altLang="ja-JP" b="1" dirty="0"/>
            </a:br>
            <a:r>
              <a:rPr lang="en-US" altLang="ja-JP" b="1" dirty="0"/>
              <a:t>Review on </a:t>
            </a:r>
            <a:r>
              <a:rPr lang="en-US" altLang="ja-JP" b="1" dirty="0" err="1"/>
              <a:t>SpM</a:t>
            </a:r>
            <a:endParaRPr kumimoji="1" lang="ja-JP" altLang="en-US" b="1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45A6700-369F-0540-8852-806CBFA0C9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933700"/>
            <a:ext cx="12192000" cy="3543300"/>
          </a:xfrm>
        </p:spPr>
        <p:txBody>
          <a:bodyPr anchor="ctr">
            <a:normAutofit/>
          </a:bodyPr>
          <a:lstStyle/>
          <a:p>
            <a:r>
              <a:rPr kumimoji="1" lang="en-US" altLang="ja-JP" sz="2000" b="1" dirty="0"/>
              <a:t>Group of Numerical Optimization</a:t>
            </a:r>
          </a:p>
          <a:p>
            <a:r>
              <a:rPr kumimoji="1" lang="en-US" altLang="ja-JP" sz="2000" dirty="0"/>
              <a:t>Daiki Adachi</a:t>
            </a:r>
            <a:r>
              <a:rPr lang="en-US" altLang="ja-JP" sz="2000" dirty="0"/>
              <a:t>, Yuichi </a:t>
            </a:r>
            <a:r>
              <a:rPr lang="en-US" altLang="ja-JP" sz="2000" dirty="0" err="1"/>
              <a:t>Motoyama</a:t>
            </a:r>
            <a:r>
              <a:rPr lang="en-US" altLang="ja-JP" sz="2000" dirty="0"/>
              <a:t>, </a:t>
            </a:r>
            <a:r>
              <a:rPr kumimoji="1" lang="en-US" altLang="ja-JP" sz="2000" dirty="0"/>
              <a:t>Takahiro </a:t>
            </a:r>
            <a:r>
              <a:rPr kumimoji="1" lang="en-US" altLang="ja-JP" sz="2000" dirty="0" err="1"/>
              <a:t>Ohgoe</a:t>
            </a:r>
            <a:r>
              <a:rPr lang="en-US" altLang="ja-JP" sz="2000" dirty="0"/>
              <a:t>, Kentaro Sugimoto</a:t>
            </a:r>
          </a:p>
          <a:p>
            <a:endParaRPr kumimoji="1" lang="en-US" altLang="ja-JP" sz="2000" dirty="0"/>
          </a:p>
          <a:p>
            <a:r>
              <a:rPr kumimoji="1" lang="en-US" altLang="ja-JP" sz="2000" dirty="0"/>
              <a:t>2018/10/04</a:t>
            </a:r>
          </a:p>
          <a:p>
            <a:r>
              <a:rPr kumimoji="1" lang="en-US" altLang="ja-JP" sz="2000" dirty="0"/>
              <a:t>@</a:t>
            </a:r>
            <a:r>
              <a:rPr kumimoji="1" lang="en-US" altLang="ja-JP" sz="2000" dirty="0" err="1"/>
              <a:t>Kaike</a:t>
            </a:r>
            <a:r>
              <a:rPr kumimoji="1" lang="en-US" altLang="ja-JP" sz="2000" dirty="0"/>
              <a:t> Seaside Hotel</a:t>
            </a:r>
          </a:p>
        </p:txBody>
      </p:sp>
    </p:spTree>
    <p:extLst>
      <p:ext uri="{BB962C8B-B14F-4D97-AF65-F5344CB8AC3E}">
        <p14:creationId xmlns:p14="http://schemas.microsoft.com/office/powerpoint/2010/main" val="2942729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Results</a:t>
            </a:r>
            <a:endParaRPr kumimoji="1" lang="ja-JP" altLang="en-US" dirty="0"/>
          </a:p>
        </p:txBody>
      </p:sp>
      <p:cxnSp>
        <p:nvCxnSpPr>
          <p:cNvPr id="7" name="直線矢印コネクタ 6"/>
          <p:cNvCxnSpPr/>
          <p:nvPr/>
        </p:nvCxnSpPr>
        <p:spPr>
          <a:xfrm flipV="1">
            <a:off x="2660317" y="4932948"/>
            <a:ext cx="868947" cy="133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線コネクタ 8"/>
          <p:cNvCxnSpPr/>
          <p:nvPr/>
        </p:nvCxnSpPr>
        <p:spPr>
          <a:xfrm>
            <a:off x="2660316" y="4946316"/>
            <a:ext cx="0" cy="7085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テキスト ボックス 9"/>
          <p:cNvSpPr txBox="1"/>
          <p:nvPr/>
        </p:nvSpPr>
        <p:spPr>
          <a:xfrm>
            <a:off x="2339474" y="5828633"/>
            <a:ext cx="21547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Saturation</a:t>
            </a:r>
            <a:endParaRPr lang="ja-JP" altLang="en-US" sz="3200" dirty="0"/>
          </a:p>
        </p:txBody>
      </p:sp>
      <p:pic>
        <p:nvPicPr>
          <p:cNvPr id="3" name="図 2" descr="Difference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256" y="1617580"/>
            <a:ext cx="5576541" cy="3903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840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Singular values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849135" y="5855370"/>
            <a:ext cx="97738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Singular values of Kernel K decrease exponentially</a:t>
            </a:r>
            <a:endParaRPr lang="ja-JP" altLang="en-US" sz="3200" dirty="0"/>
          </a:p>
        </p:txBody>
      </p:sp>
      <p:cxnSp>
        <p:nvCxnSpPr>
          <p:cNvPr id="8" name="直線矢印コネクタ 7"/>
          <p:cNvCxnSpPr/>
          <p:nvPr/>
        </p:nvCxnSpPr>
        <p:spPr>
          <a:xfrm flipH="1">
            <a:off x="7065021" y="4759157"/>
            <a:ext cx="5683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テキスト ボックス 9"/>
          <p:cNvSpPr txBox="1"/>
          <p:nvPr/>
        </p:nvSpPr>
        <p:spPr>
          <a:xfrm>
            <a:off x="6456950" y="5243095"/>
            <a:ext cx="39677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0 (double precision)</a:t>
            </a:r>
            <a:endParaRPr lang="ja-JP" altLang="en-US" sz="3200" dirty="0"/>
          </a:p>
        </p:txBody>
      </p:sp>
      <p:cxnSp>
        <p:nvCxnSpPr>
          <p:cNvPr id="13" name="直線コネクタ 12"/>
          <p:cNvCxnSpPr/>
          <p:nvPr/>
        </p:nvCxnSpPr>
        <p:spPr>
          <a:xfrm>
            <a:off x="7633369" y="4759158"/>
            <a:ext cx="0" cy="4839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図 2" descr="Singularvalue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791368"/>
            <a:ext cx="5083820" cy="355867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6023ED84-DD59-724B-9F4B-0D924FDB9915}"/>
                  </a:ext>
                </a:extLst>
              </p:cNvPr>
              <p:cNvSpPr txBox="1"/>
              <p:nvPr/>
            </p:nvSpPr>
            <p:spPr>
              <a:xfrm>
                <a:off x="8003464" y="2761570"/>
                <a:ext cx="3619500" cy="14106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2400" dirty="0">
                    <a:solidFill>
                      <a:srgbClr val="FF0000"/>
                    </a:solidFill>
                  </a:rPr>
                  <a:t>The kernel </a:t>
                </a:r>
                <a:r>
                  <a:rPr lang="en-US" altLang="ja-JP" sz="2400" dirty="0">
                    <a:solidFill>
                      <a:srgbClr val="FF0000"/>
                    </a:solidFill>
                  </a:rPr>
                  <a:t>used in </a:t>
                </a:r>
                <a:r>
                  <a:rPr lang="en-US" altLang="ja-JP" sz="2400" dirty="0" err="1">
                    <a:solidFill>
                      <a:srgbClr val="FF0000"/>
                    </a:solidFill>
                  </a:rPr>
                  <a:t>SpM</a:t>
                </a:r>
                <a:r>
                  <a:rPr lang="en-US" altLang="ja-JP" sz="2400" dirty="0">
                    <a:solidFill>
                      <a:srgbClr val="FF0000"/>
                    </a:solidFill>
                  </a:rPr>
                  <a:t> is given by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ja-JP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ja-JP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kumimoji="1" lang="en-US" altLang="ja-JP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±</m:t>
                        </m:r>
                      </m:sub>
                    </m:sSub>
                    <m:d>
                      <m:dPr>
                        <m:ctrlPr>
                          <a:rPr kumimoji="1" lang="en-US" altLang="ja-JP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ja-JP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𝜏</m:t>
                        </m:r>
                        <m:r>
                          <a:rPr kumimoji="1" lang="en-US" altLang="ja-JP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ja-JP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</m:d>
                    <m:r>
                      <a:rPr kumimoji="1" lang="en-US" altLang="ja-JP" sz="2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≔</m:t>
                    </m:r>
                    <m:f>
                      <m:fPr>
                        <m:ctrlPr>
                          <a:rPr kumimoji="1" lang="en-US" altLang="ja-JP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kumimoji="1" lang="en-US" altLang="ja-JP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ja-JP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kumimoji="1" lang="en-US" altLang="ja-JP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kumimoji="1" lang="en-US" altLang="ja-JP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𝜏𝜔</m:t>
                            </m:r>
                          </m:sup>
                        </m:sSup>
                      </m:num>
                      <m:den>
                        <m:r>
                          <a:rPr kumimoji="1" lang="en-US" altLang="ja-JP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1±</m:t>
                        </m:r>
                        <m:sSup>
                          <m:sSupPr>
                            <m:ctrlPr>
                              <a:rPr kumimoji="1" lang="en-US" altLang="ja-JP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ja-JP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kumimoji="1" lang="en-US" altLang="ja-JP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kumimoji="1" lang="en-US" altLang="ja-JP" sz="2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𝛽𝜔</m:t>
                            </m:r>
                          </m:sup>
                        </m:sSup>
                      </m:den>
                    </m:f>
                  </m:oMath>
                </a14:m>
                <a:r>
                  <a:rPr kumimoji="1" lang="en-US" altLang="ja-JP" sz="2400" b="0" dirty="0">
                    <a:solidFill>
                      <a:srgbClr val="FF0000"/>
                    </a:solidFill>
                  </a:rPr>
                  <a:t>.</a:t>
                </a:r>
              </a:p>
            </p:txBody>
          </p:sp>
        </mc:Choice>
        <mc:Fallback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6023ED84-DD59-724B-9F4B-0D924FDB99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3464" y="2761570"/>
                <a:ext cx="3619500" cy="1410643"/>
              </a:xfrm>
              <a:prstGeom prst="rect">
                <a:avLst/>
              </a:prstGeom>
              <a:blipFill>
                <a:blip r:embed="rId3"/>
                <a:stretch>
                  <a:fillRect l="-2448" t="-2655" b="-177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C68F9E25-1DEB-7446-8773-BD8DD13388A2}"/>
              </a:ext>
            </a:extLst>
          </p:cNvPr>
          <p:cNvSpPr txBox="1"/>
          <p:nvPr/>
        </p:nvSpPr>
        <p:spPr>
          <a:xfrm>
            <a:off x="5367696" y="392623"/>
            <a:ext cx="69942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err="1"/>
              <a:t>SpM</a:t>
            </a:r>
            <a:endParaRPr lang="en-US" altLang="ja-JP" b="1" dirty="0"/>
          </a:p>
          <a:p>
            <a:r>
              <a:rPr lang="en-US" altLang="ja-JP" dirty="0"/>
              <a:t>https://spm-lab.github.io/SpM/manual/build/html/index.html</a:t>
            </a:r>
          </a:p>
          <a:p>
            <a:r>
              <a:rPr kumimoji="1" lang="en-US" altLang="ja-JP" dirty="0" err="1"/>
              <a:t>J.Ohtsuki</a:t>
            </a:r>
            <a:r>
              <a:rPr kumimoji="1" lang="en-US" altLang="ja-JP" dirty="0"/>
              <a:t>, et al.</a:t>
            </a:r>
            <a:r>
              <a:rPr lang="en-US" altLang="ja-JP" dirty="0"/>
              <a:t>, Phys. Rev. E </a:t>
            </a:r>
            <a:r>
              <a:rPr lang="en-US" altLang="ja-JP" b="1" dirty="0"/>
              <a:t>95</a:t>
            </a:r>
            <a:r>
              <a:rPr lang="en-US" altLang="ja-JP" dirty="0"/>
              <a:t> 061302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9085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4F3369-E651-E042-B923-656970B04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8575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Brief Usage of </a:t>
            </a:r>
            <a:r>
              <a:rPr kumimoji="1" lang="en-US" altLang="ja-JP" dirty="0" err="1"/>
              <a:t>SpM</a:t>
            </a:r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コンテンツ プレースホルダー 2">
                <a:extLst>
                  <a:ext uri="{FF2B5EF4-FFF2-40B4-BE49-F238E27FC236}">
                    <a16:creationId xmlns:a16="http://schemas.microsoft.com/office/drawing/2014/main" id="{9214B02A-26B3-D34C-9634-D26F58444AB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051940"/>
                <a:ext cx="10515600" cy="5934076"/>
              </a:xfrm>
            </p:spPr>
            <p:txBody>
              <a:bodyPr>
                <a:normAutofit/>
              </a:bodyPr>
              <a:lstStyle/>
              <a:p>
                <a:r>
                  <a:rPr kumimoji="1" lang="en-US" altLang="ja-JP" sz="2400" dirty="0"/>
                  <a:t>1. Prepare the data of </a:t>
                </a:r>
                <a14:m>
                  <m:oMath xmlns:m="http://schemas.openxmlformats.org/officeDocument/2006/math">
                    <m:r>
                      <a:rPr kumimoji="1" lang="en-US" altLang="ja-JP" sz="24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kumimoji="1" lang="en-US" altLang="ja-JP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ja-JP" sz="2400" b="0" i="1" smtClean="0">
                        <a:latin typeface="Cambria Math" panose="02040503050406030204" pitchFamily="18" charset="0"/>
                      </a:rPr>
                      <m:t>𝜏</m:t>
                    </m:r>
                    <m:r>
                      <a:rPr kumimoji="1" lang="en-US" altLang="ja-JP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1" lang="en-US" altLang="ja-JP" sz="2400" dirty="0"/>
                  <a:t> </a:t>
                </a:r>
                <a:r>
                  <a:rPr kumimoji="1" lang="en-US" altLang="ja-JP" sz="2400" dirty="0">
                    <a:latin typeface="Ricty Discord" panose="020B0509020203020207" pitchFamily="49" charset="-128"/>
                    <a:ea typeface="Ricty Discord" panose="020B0509020203020207" pitchFamily="49" charset="-128"/>
                  </a:rPr>
                  <a:t>“</a:t>
                </a:r>
                <a:r>
                  <a:rPr kumimoji="1" lang="en-US" altLang="ja-JP" sz="2400" dirty="0" err="1">
                    <a:solidFill>
                      <a:srgbClr val="0070C0"/>
                    </a:solidFill>
                    <a:latin typeface="Ricty Discord" panose="020B0509020203020207" pitchFamily="49" charset="-128"/>
                    <a:ea typeface="Ricty Discord" panose="020B0509020203020207" pitchFamily="49" charset="-128"/>
                  </a:rPr>
                  <a:t>Gtau.in</a:t>
                </a:r>
                <a:r>
                  <a:rPr kumimoji="1" lang="en-US" altLang="ja-JP" sz="2400" dirty="0" err="1">
                    <a:latin typeface="Ricty Discord" panose="020B0509020203020207" pitchFamily="49" charset="-128"/>
                    <a:ea typeface="Ricty Discord" panose="020B0509020203020207" pitchFamily="49" charset="-128"/>
                  </a:rPr>
                  <a:t>”</a:t>
                </a:r>
                <a:r>
                  <a:rPr kumimoji="1" lang="en-US" altLang="ja-JP" sz="2400" dirty="0" err="1"/>
                  <a:t>for</a:t>
                </a:r>
                <a:r>
                  <a:rPr kumimoji="1" lang="en-US" altLang="ja-JP" sz="2400" dirty="0"/>
                  <a:t> a certain temperature </a:t>
                </a:r>
                <a14:m>
                  <m:oMath xmlns:m="http://schemas.openxmlformats.org/officeDocument/2006/math">
                    <m:r>
                      <a:rPr kumimoji="1" lang="en-US" altLang="ja-JP" sz="2400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kumimoji="1" lang="en-US" altLang="ja-JP" sz="2400" dirty="0"/>
                  <a:t>.</a:t>
                </a:r>
                <a:endParaRPr lang="en-US" altLang="ja-JP" sz="2400" dirty="0"/>
              </a:p>
              <a:p>
                <a:r>
                  <a:rPr lang="en-US" altLang="ja-JP" sz="2400" dirty="0"/>
                  <a:t>2. Prepare the table of following parameters </a:t>
                </a:r>
                <a:r>
                  <a:rPr lang="en-US" altLang="ja-JP" sz="2400" dirty="0">
                    <a:latin typeface="Ricty Discord" panose="020B0509020203020207" pitchFamily="49" charset="-128"/>
                    <a:ea typeface="Ricty Discord" panose="020B0509020203020207" pitchFamily="49" charset="-128"/>
                  </a:rPr>
                  <a:t>“</a:t>
                </a:r>
                <a:r>
                  <a:rPr lang="en-US" altLang="ja-JP" sz="2400" dirty="0" err="1">
                    <a:solidFill>
                      <a:srgbClr val="0070C0"/>
                    </a:solidFill>
                    <a:latin typeface="Ricty Discord" panose="020B0509020203020207" pitchFamily="49" charset="-128"/>
                    <a:ea typeface="Ricty Discord" panose="020B0509020203020207" pitchFamily="49" charset="-128"/>
                  </a:rPr>
                  <a:t>param.in</a:t>
                </a:r>
                <a:r>
                  <a:rPr lang="en-US" altLang="ja-JP" sz="2400" dirty="0">
                    <a:latin typeface="Ricty Discord" panose="020B0509020203020207" pitchFamily="49" charset="-128"/>
                    <a:ea typeface="Ricty Discord" panose="020B0509020203020207" pitchFamily="49" charset="-128"/>
                  </a:rPr>
                  <a:t>”</a:t>
                </a:r>
                <a:r>
                  <a:rPr lang="en-US" altLang="ja-JP" sz="2400" dirty="0"/>
                  <a:t>:</a:t>
                </a:r>
              </a:p>
              <a:p>
                <a:endParaRPr lang="en-US" altLang="ja-JP" sz="2400" dirty="0"/>
              </a:p>
              <a:p>
                <a:endParaRPr lang="en-US" altLang="ja-JP" sz="2400" dirty="0"/>
              </a:p>
              <a:p>
                <a:endParaRPr lang="en-US" altLang="ja-JP" sz="2400" dirty="0"/>
              </a:p>
              <a:p>
                <a:endParaRPr lang="en-US" altLang="ja-JP" sz="2400" dirty="0"/>
              </a:p>
              <a:p>
                <a:endParaRPr lang="en-US" altLang="ja-JP" sz="2400" dirty="0"/>
              </a:p>
              <a:p>
                <a:endParaRPr lang="en-US" altLang="ja-JP" sz="2400" dirty="0"/>
              </a:p>
              <a:p>
                <a:endParaRPr lang="en-US" altLang="ja-JP" sz="2400" dirty="0"/>
              </a:p>
              <a:p>
                <a:endParaRPr lang="en-US" altLang="ja-JP" sz="2400" dirty="0"/>
              </a:p>
              <a:p>
                <a:endParaRPr lang="en-US" altLang="ja-JP" sz="2400" dirty="0"/>
              </a:p>
              <a:p>
                <a:r>
                  <a:rPr lang="en-US" altLang="ja-JP" sz="2400" dirty="0"/>
                  <a:t>3. Put the command “</a:t>
                </a:r>
                <a:r>
                  <a:rPr lang="en-US" altLang="ja-JP" sz="2400" dirty="0">
                    <a:solidFill>
                      <a:srgbClr val="0070C0"/>
                    </a:solidFill>
                    <a:latin typeface="Ricty Discord" panose="020B0509020203020207" pitchFamily="49" charset="-128"/>
                    <a:ea typeface="Ricty Discord" panose="020B0509020203020207" pitchFamily="49" charset="-128"/>
                  </a:rPr>
                  <a:t>./</a:t>
                </a:r>
                <a:r>
                  <a:rPr lang="en-US" altLang="ja-JP" sz="2400" dirty="0" err="1">
                    <a:solidFill>
                      <a:srgbClr val="0070C0"/>
                    </a:solidFill>
                    <a:latin typeface="Ricty Discord" panose="020B0509020203020207" pitchFamily="49" charset="-128"/>
                    <a:ea typeface="Ricty Discord" panose="020B0509020203020207" pitchFamily="49" charset="-128"/>
                  </a:rPr>
                  <a:t>SpM.out</a:t>
                </a:r>
                <a:r>
                  <a:rPr lang="en-US" altLang="ja-JP" sz="2400" dirty="0">
                    <a:solidFill>
                      <a:srgbClr val="0070C0"/>
                    </a:solidFill>
                    <a:latin typeface="Ricty Discord" panose="020B0509020203020207" pitchFamily="49" charset="-128"/>
                    <a:ea typeface="Ricty Discord" panose="020B0509020203020207" pitchFamily="49" charset="-128"/>
                  </a:rPr>
                  <a:t> -</a:t>
                </a:r>
                <a:r>
                  <a:rPr lang="en-US" altLang="ja-JP" sz="2400" dirty="0" err="1">
                    <a:solidFill>
                      <a:srgbClr val="0070C0"/>
                    </a:solidFill>
                    <a:latin typeface="Ricty Discord" panose="020B0509020203020207" pitchFamily="49" charset="-128"/>
                    <a:ea typeface="Ricty Discord" panose="020B0509020203020207" pitchFamily="49" charset="-128"/>
                  </a:rPr>
                  <a:t>i</a:t>
                </a:r>
                <a:r>
                  <a:rPr lang="en-US" altLang="ja-JP" sz="2400" dirty="0">
                    <a:solidFill>
                      <a:srgbClr val="0070C0"/>
                    </a:solidFill>
                    <a:latin typeface="Ricty Discord" panose="020B0509020203020207" pitchFamily="49" charset="-128"/>
                    <a:ea typeface="Ricty Discord" panose="020B0509020203020207" pitchFamily="49" charset="-128"/>
                  </a:rPr>
                  <a:t> </a:t>
                </a:r>
                <a:r>
                  <a:rPr lang="en-US" altLang="ja-JP" sz="2400" dirty="0" err="1">
                    <a:solidFill>
                      <a:srgbClr val="0070C0"/>
                    </a:solidFill>
                    <a:latin typeface="Ricty Discord" panose="020B0509020203020207" pitchFamily="49" charset="-128"/>
                    <a:ea typeface="Ricty Discord" panose="020B0509020203020207" pitchFamily="49" charset="-128"/>
                  </a:rPr>
                  <a:t>param.in</a:t>
                </a:r>
                <a:r>
                  <a:rPr lang="en-US" altLang="ja-JP" sz="2400" dirty="0">
                    <a:latin typeface="Ricty Discord" panose="020B0509020203020207" pitchFamily="49" charset="-128"/>
                    <a:ea typeface="Ricty Discord" panose="020B0509020203020207" pitchFamily="49" charset="-128"/>
                  </a:rPr>
                  <a:t>”</a:t>
                </a:r>
              </a:p>
            </p:txBody>
          </p:sp>
        </mc:Choice>
        <mc:Fallback xmlns="">
          <p:sp>
            <p:nvSpPr>
              <p:cNvPr id="3" name="コンテンツ プレースホルダー 2">
                <a:extLst>
                  <a:ext uri="{FF2B5EF4-FFF2-40B4-BE49-F238E27FC236}">
                    <a16:creationId xmlns:a16="http://schemas.microsoft.com/office/drawing/2014/main" id="{9214B02A-26B3-D34C-9634-D26F58444AB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051940"/>
                <a:ext cx="10515600" cy="5934076"/>
              </a:xfrm>
              <a:blipFill>
                <a:blip r:embed="rId2"/>
                <a:stretch>
                  <a:fillRect l="-724" t="-192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36C4957A-9894-9441-A991-695CF065C7FE}"/>
              </a:ext>
            </a:extLst>
          </p:cNvPr>
          <p:cNvGrpSpPr/>
          <p:nvPr/>
        </p:nvGrpSpPr>
        <p:grpSpPr>
          <a:xfrm>
            <a:off x="1436914" y="2237803"/>
            <a:ext cx="9318171" cy="3562350"/>
            <a:chOff x="741680" y="2081847"/>
            <a:chExt cx="9318171" cy="3562350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7674F611-80E1-794B-B73B-4061DB0655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46109" y="2081847"/>
              <a:ext cx="2913742" cy="3562350"/>
            </a:xfrm>
            <a:prstGeom prst="rect">
              <a:avLst/>
            </a:prstGeom>
          </p:spPr>
        </p:pic>
        <p:pic>
          <p:nvPicPr>
            <p:cNvPr id="6" name="図 5">
              <a:extLst>
                <a:ext uri="{FF2B5EF4-FFF2-40B4-BE49-F238E27FC236}">
                  <a16:creationId xmlns:a16="http://schemas.microsoft.com/office/drawing/2014/main" id="{84DFC76C-D4E2-FD40-9C32-4365A8358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1680" y="2249487"/>
              <a:ext cx="5755640" cy="32270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1167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95B900-B787-4C49-BC05-4BE21F674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3200" dirty="0"/>
              <a:t>Unified Theme:</a:t>
            </a:r>
            <a:br>
              <a:rPr kumimoji="1" lang="en-US" altLang="ja-JP" sz="3200" dirty="0"/>
            </a:br>
            <a:r>
              <a:rPr kumimoji="1" lang="en-US" altLang="ja-JP" sz="3200" dirty="0"/>
              <a:t>The Use of a Numerical Analytical Continuation Tool “</a:t>
            </a:r>
            <a:r>
              <a:rPr kumimoji="1" lang="en-US" altLang="ja-JP" sz="3200" dirty="0" err="1"/>
              <a:t>SpM</a:t>
            </a:r>
            <a:r>
              <a:rPr kumimoji="1" lang="en-US" altLang="ja-JP" sz="3200" dirty="0"/>
              <a:t>”</a:t>
            </a:r>
            <a:endParaRPr kumimoji="1" lang="ja-JP" altLang="en-US" sz="320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F4082E3-8043-824C-B502-5CC793487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Each member tried to use </a:t>
            </a:r>
            <a:r>
              <a:rPr kumimoji="1" lang="en-US" altLang="ja-JP" b="1" dirty="0" err="1"/>
              <a:t>SpM</a:t>
            </a:r>
            <a:r>
              <a:rPr kumimoji="1" lang="en-US" altLang="ja-JP" dirty="0"/>
              <a:t> by their own ways:</a:t>
            </a:r>
            <a:br>
              <a:rPr kumimoji="1" lang="en-US" altLang="ja-JP" dirty="0"/>
            </a:br>
            <a:br>
              <a:rPr kumimoji="1" lang="en-US" altLang="ja-JP" dirty="0"/>
            </a:br>
            <a:r>
              <a:rPr kumimoji="1" lang="en-US" altLang="ja-JP" dirty="0"/>
              <a:t>Sugimoto tried to use output data from DMFT calculation</a:t>
            </a:r>
            <a:br>
              <a:rPr lang="en-US" altLang="ja-JP" dirty="0"/>
            </a:br>
            <a:r>
              <a:rPr lang="en-US" altLang="ja-JP" dirty="0"/>
              <a:t>by </a:t>
            </a:r>
            <a:r>
              <a:rPr lang="en-US" altLang="ja-JP" b="1" dirty="0" err="1"/>
              <a:t>DCore</a:t>
            </a:r>
            <a:r>
              <a:rPr lang="en-US" altLang="ja-JP" dirty="0"/>
              <a:t> as input to inference by </a:t>
            </a:r>
            <a:r>
              <a:rPr lang="en-US" altLang="ja-JP" dirty="0" err="1"/>
              <a:t>SpM</a:t>
            </a:r>
            <a:r>
              <a:rPr lang="en-US" altLang="ja-JP" dirty="0"/>
              <a:t>.</a:t>
            </a:r>
          </a:p>
          <a:p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</p:txBody>
      </p: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3973AF76-9D85-B145-9B9E-88913F1B9795}"/>
              </a:ext>
            </a:extLst>
          </p:cNvPr>
          <p:cNvGrpSpPr/>
          <p:nvPr/>
        </p:nvGrpSpPr>
        <p:grpSpPr>
          <a:xfrm>
            <a:off x="2060142" y="3706359"/>
            <a:ext cx="8071716" cy="996260"/>
            <a:chOff x="2060142" y="3706359"/>
            <a:chExt cx="8071716" cy="996260"/>
          </a:xfrm>
        </p:grpSpPr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EA9404C0-66CA-FB4D-98E9-DE4204E5FC4A}"/>
                </a:ext>
              </a:extLst>
            </p:cNvPr>
            <p:cNvSpPr/>
            <p:nvPr/>
          </p:nvSpPr>
          <p:spPr>
            <a:xfrm>
              <a:off x="3850372" y="3706359"/>
              <a:ext cx="1488573" cy="83859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3200" b="1" dirty="0" err="1"/>
                <a:t>DCore</a:t>
              </a:r>
              <a:endParaRPr kumimoji="1" lang="ja-JP" altLang="en-US" sz="3200" b="1"/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E9CDD171-B5FB-E746-9CCD-5C025AA8782F}"/>
                </a:ext>
              </a:extLst>
            </p:cNvPr>
            <p:cNvSpPr/>
            <p:nvPr/>
          </p:nvSpPr>
          <p:spPr>
            <a:xfrm>
              <a:off x="7186238" y="3706359"/>
              <a:ext cx="1488573" cy="83859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3200" b="1" dirty="0" err="1"/>
                <a:t>SpM</a:t>
              </a:r>
              <a:endParaRPr kumimoji="1" lang="ja-JP" altLang="en-US" sz="3200" b="1"/>
            </a:p>
          </p:txBody>
        </p: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F6FE0B0C-418B-B148-B7DE-EC8134D45BE5}"/>
                </a:ext>
              </a:extLst>
            </p:cNvPr>
            <p:cNvGrpSpPr/>
            <p:nvPr/>
          </p:nvGrpSpPr>
          <p:grpSpPr>
            <a:xfrm>
              <a:off x="2060142" y="3801822"/>
              <a:ext cx="1733167" cy="900797"/>
              <a:chOff x="1597216" y="1168403"/>
              <a:chExt cx="1733167" cy="1318857"/>
            </a:xfrm>
          </p:grpSpPr>
          <p:sp>
            <p:nvSpPr>
              <p:cNvPr id="23" name="右矢印 22">
                <a:extLst>
                  <a:ext uri="{FF2B5EF4-FFF2-40B4-BE49-F238E27FC236}">
                    <a16:creationId xmlns:a16="http://schemas.microsoft.com/office/drawing/2014/main" id="{863E51B2-6BAA-C142-A04E-DF5579CB35EA}"/>
                  </a:ext>
                </a:extLst>
              </p:cNvPr>
              <p:cNvSpPr/>
              <p:nvPr/>
            </p:nvSpPr>
            <p:spPr>
              <a:xfrm>
                <a:off x="1930400" y="1168403"/>
                <a:ext cx="1066800" cy="677333"/>
              </a:xfrm>
              <a:prstGeom prst="rightArrow">
                <a:avLst>
                  <a:gd name="adj1" fmla="val 34706"/>
                  <a:gd name="adj2" fmla="val 5018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E5AE2239-A1B2-6A4A-9089-1368E01C5A5A}"/>
                  </a:ext>
                </a:extLst>
              </p:cNvPr>
              <p:cNvSpPr txBox="1"/>
              <p:nvPr/>
            </p:nvSpPr>
            <p:spPr>
              <a:xfrm>
                <a:off x="1597216" y="2025595"/>
                <a:ext cx="173316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2400" b="1" dirty="0">
                    <a:solidFill>
                      <a:schemeClr val="accent5"/>
                    </a:solidFill>
                  </a:rPr>
                  <a:t>parameter</a:t>
                </a:r>
                <a:endParaRPr kumimoji="1" lang="ja-JP" altLang="en-US" sz="2400" b="1">
                  <a:solidFill>
                    <a:schemeClr val="accent5"/>
                  </a:solidFill>
                </a:endParaRPr>
              </a:p>
            </p:txBody>
          </p:sp>
        </p:grpSp>
        <p:grpSp>
          <p:nvGrpSpPr>
            <p:cNvPr id="17" name="グループ化 16">
              <a:extLst>
                <a:ext uri="{FF2B5EF4-FFF2-40B4-BE49-F238E27FC236}">
                  <a16:creationId xmlns:a16="http://schemas.microsoft.com/office/drawing/2014/main" id="{E217DB5D-E354-D441-BAFF-18751B84F76F}"/>
                </a:ext>
              </a:extLst>
            </p:cNvPr>
            <p:cNvGrpSpPr/>
            <p:nvPr/>
          </p:nvGrpSpPr>
          <p:grpSpPr>
            <a:xfrm>
              <a:off x="5729192" y="3801822"/>
              <a:ext cx="1066800" cy="899472"/>
              <a:chOff x="5266266" y="1168403"/>
              <a:chExt cx="1066800" cy="1316917"/>
            </a:xfrm>
          </p:grpSpPr>
          <p:sp>
            <p:nvSpPr>
              <p:cNvPr id="21" name="右矢印 20">
                <a:extLst>
                  <a:ext uri="{FF2B5EF4-FFF2-40B4-BE49-F238E27FC236}">
                    <a16:creationId xmlns:a16="http://schemas.microsoft.com/office/drawing/2014/main" id="{3C265CE1-2BCD-5E46-8F23-B32E3AE6C3EA}"/>
                  </a:ext>
                </a:extLst>
              </p:cNvPr>
              <p:cNvSpPr/>
              <p:nvPr/>
            </p:nvSpPr>
            <p:spPr>
              <a:xfrm>
                <a:off x="5266266" y="1168403"/>
                <a:ext cx="1066800" cy="677333"/>
              </a:xfrm>
              <a:prstGeom prst="rightArrow">
                <a:avLst>
                  <a:gd name="adj1" fmla="val 34706"/>
                  <a:gd name="adj2" fmla="val 5018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2" name="テキスト ボックス 21">
                    <a:extLst>
                      <a:ext uri="{FF2B5EF4-FFF2-40B4-BE49-F238E27FC236}">
                        <a16:creationId xmlns:a16="http://schemas.microsoft.com/office/drawing/2014/main" id="{C2F4305C-C530-DA4A-8B8F-67893375BC4D}"/>
                      </a:ext>
                    </a:extLst>
                  </p:cNvPr>
                  <p:cNvSpPr txBox="1"/>
                  <p:nvPr/>
                </p:nvSpPr>
                <p:spPr>
                  <a:xfrm>
                    <a:off x="5353069" y="2023655"/>
                    <a:ext cx="893193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kumimoji="1" lang="en-US" altLang="ja-JP" sz="2400" b="1" i="1" dirty="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𝑮</m:t>
                          </m:r>
                          <m:r>
                            <a:rPr kumimoji="1" lang="en-US" altLang="ja-JP" sz="2400" b="1" i="1" dirty="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kumimoji="1" lang="en-US" altLang="ja-JP" sz="2400" b="1" i="1" dirty="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𝝉</m:t>
                          </m:r>
                          <m:r>
                            <a:rPr kumimoji="1" lang="en-US" altLang="ja-JP" sz="2400" b="1" i="1" dirty="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kumimoji="1" lang="ja-JP" altLang="en-US" sz="2400" b="1">
                      <a:solidFill>
                        <a:schemeClr val="accent5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22" name="テキスト ボックス 21">
                    <a:extLst>
                      <a:ext uri="{FF2B5EF4-FFF2-40B4-BE49-F238E27FC236}">
                        <a16:creationId xmlns:a16="http://schemas.microsoft.com/office/drawing/2014/main" id="{C2F4305C-C530-DA4A-8B8F-67893375BC4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353069" y="2023655"/>
                    <a:ext cx="893193" cy="461665"/>
                  </a:xfrm>
                  <a:prstGeom prst="rect">
                    <a:avLst/>
                  </a:prstGeom>
                  <a:blipFill>
                    <a:blip r:embed="rId2"/>
                    <a:stretch>
                      <a:fillRect b="-65385"/>
                    </a:stretch>
                  </a:blipFill>
                </p:spPr>
                <p:txBody>
                  <a:bodyPr/>
                  <a:lstStyle/>
                  <a:p>
                    <a:r>
                      <a:rPr lang="ja-JP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grpSp>
          <p:nvGrpSpPr>
            <p:cNvPr id="18" name="グループ化 17">
              <a:extLst>
                <a:ext uri="{FF2B5EF4-FFF2-40B4-BE49-F238E27FC236}">
                  <a16:creationId xmlns:a16="http://schemas.microsoft.com/office/drawing/2014/main" id="{665BD32A-3AE9-EC47-B925-9B5228657677}"/>
                </a:ext>
              </a:extLst>
            </p:cNvPr>
            <p:cNvGrpSpPr/>
            <p:nvPr/>
          </p:nvGrpSpPr>
          <p:grpSpPr>
            <a:xfrm>
              <a:off x="9065058" y="3801822"/>
              <a:ext cx="1066800" cy="899472"/>
              <a:chOff x="8602132" y="1168402"/>
              <a:chExt cx="1066800" cy="1316918"/>
            </a:xfrm>
          </p:grpSpPr>
          <p:sp>
            <p:nvSpPr>
              <p:cNvPr id="19" name="右矢印 18">
                <a:extLst>
                  <a:ext uri="{FF2B5EF4-FFF2-40B4-BE49-F238E27FC236}">
                    <a16:creationId xmlns:a16="http://schemas.microsoft.com/office/drawing/2014/main" id="{92BD0421-8557-0C49-9768-07A8A41BA8AC}"/>
                  </a:ext>
                </a:extLst>
              </p:cNvPr>
              <p:cNvSpPr/>
              <p:nvPr/>
            </p:nvSpPr>
            <p:spPr>
              <a:xfrm>
                <a:off x="8602132" y="1168402"/>
                <a:ext cx="1066800" cy="677333"/>
              </a:xfrm>
              <a:prstGeom prst="rightArrow">
                <a:avLst>
                  <a:gd name="adj1" fmla="val 34706"/>
                  <a:gd name="adj2" fmla="val 5018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0" name="テキスト ボックス 19">
                    <a:extLst>
                      <a:ext uri="{FF2B5EF4-FFF2-40B4-BE49-F238E27FC236}">
                        <a16:creationId xmlns:a16="http://schemas.microsoft.com/office/drawing/2014/main" id="{D7886BC8-E9F4-3D45-83B5-AAE8B356ACDA}"/>
                      </a:ext>
                    </a:extLst>
                  </p:cNvPr>
                  <p:cNvSpPr txBox="1"/>
                  <p:nvPr/>
                </p:nvSpPr>
                <p:spPr>
                  <a:xfrm>
                    <a:off x="8688935" y="2023655"/>
                    <a:ext cx="966931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kumimoji="1" lang="en-US" altLang="ja-JP" sz="2400" b="1" i="1" dirty="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𝝆</m:t>
                          </m:r>
                          <m:r>
                            <a:rPr kumimoji="1" lang="en-US" altLang="ja-JP" sz="2400" b="1" i="1" dirty="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kumimoji="1" lang="en-US" altLang="ja-JP" sz="2400" b="1" i="1" dirty="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𝝎</m:t>
                          </m:r>
                          <m:r>
                            <a:rPr kumimoji="1" lang="en-US" altLang="ja-JP" sz="2400" b="1" i="1" dirty="0" smtClean="0">
                              <a:solidFill>
                                <a:schemeClr val="accent5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kumimoji="1" lang="ja-JP" altLang="en-US" sz="2400" b="1">
                      <a:solidFill>
                        <a:schemeClr val="accent5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20" name="テキスト ボックス 19">
                    <a:extLst>
                      <a:ext uri="{FF2B5EF4-FFF2-40B4-BE49-F238E27FC236}">
                        <a16:creationId xmlns:a16="http://schemas.microsoft.com/office/drawing/2014/main" id="{D7886BC8-E9F4-3D45-83B5-AAE8B356ACDA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688935" y="2023655"/>
                    <a:ext cx="966931" cy="461665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b="-65385"/>
                    </a:stretch>
                  </a:blipFill>
                </p:spPr>
                <p:txBody>
                  <a:bodyPr/>
                  <a:lstStyle/>
                  <a:p>
                    <a:r>
                      <a:rPr lang="ja-JP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5777CB61-1EAA-F446-BA3A-C849587CDC6D}"/>
              </a:ext>
            </a:extLst>
          </p:cNvPr>
          <p:cNvGrpSpPr/>
          <p:nvPr/>
        </p:nvGrpSpPr>
        <p:grpSpPr>
          <a:xfrm>
            <a:off x="1087937" y="3287458"/>
            <a:ext cx="10349308" cy="3176967"/>
            <a:chOff x="1087937" y="3287458"/>
            <a:chExt cx="10349308" cy="3176967"/>
          </a:xfrm>
        </p:grpSpPr>
        <p:sp>
          <p:nvSpPr>
            <p:cNvPr id="25" name="乗算記号 24">
              <a:extLst>
                <a:ext uri="{FF2B5EF4-FFF2-40B4-BE49-F238E27FC236}">
                  <a16:creationId xmlns:a16="http://schemas.microsoft.com/office/drawing/2014/main" id="{2A2694D8-B1CF-C041-97BD-3AD1FA3630B5}"/>
                </a:ext>
              </a:extLst>
            </p:cNvPr>
            <p:cNvSpPr/>
            <p:nvPr/>
          </p:nvSpPr>
          <p:spPr>
            <a:xfrm>
              <a:off x="5424391" y="3287458"/>
              <a:ext cx="1676400" cy="1676400"/>
            </a:xfrm>
            <a:prstGeom prst="mathMultiply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テキスト ボックス 25">
                  <a:extLst>
                    <a:ext uri="{FF2B5EF4-FFF2-40B4-BE49-F238E27FC236}">
                      <a16:creationId xmlns:a16="http://schemas.microsoft.com/office/drawing/2014/main" id="{98AA87DF-6FA1-E44F-A607-B51CC355507E}"/>
                    </a:ext>
                  </a:extLst>
                </p:cNvPr>
                <p:cNvSpPr txBox="1"/>
                <p:nvPr/>
              </p:nvSpPr>
              <p:spPr>
                <a:xfrm>
                  <a:off x="1087937" y="4885723"/>
                  <a:ext cx="10349308" cy="157870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ja-JP" sz="2400" dirty="0">
                      <a:solidFill>
                        <a:srgbClr val="FF0000"/>
                      </a:solidFill>
                    </a:rPr>
                    <a:t>But it requires Fourier transform: </a:t>
                  </a:r>
                  <a14:m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kumimoji="1" lang="en-US" altLang="ja-JP" sz="240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kumimoji="1" lang="en-US" altLang="ja-JP" sz="2400" b="0" i="1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</m:acc>
                      <m:d>
                        <m:dPr>
                          <m:ctrlPr>
                            <a:rPr kumimoji="1" lang="en-US" altLang="ja-JP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sSub>
                            <m:sSubPr>
                              <m:ctrlPr>
                                <a:rPr kumimoji="1" lang="en-US" altLang="ja-JP" sz="2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ja-JP" sz="2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kumimoji="1" lang="en-US" altLang="ja-JP" sz="2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d>
                      <m:r>
                        <a:rPr kumimoji="1" lang="en-US" altLang="ja-JP" sz="2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↦</m:t>
                      </m:r>
                      <m:r>
                        <a:rPr kumimoji="1" lang="en-US" altLang="ja-JP" sz="2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𝐺</m:t>
                      </m:r>
                      <m:d>
                        <m:dPr>
                          <m:ctrlPr>
                            <a:rPr kumimoji="1" lang="en-US" altLang="ja-JP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</m:d>
                      <m:r>
                        <a:rPr kumimoji="1" lang="en-US" altLang="ja-JP" sz="24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</m:oMath>
                  </a14:m>
                  <a:endParaRPr kumimoji="1" lang="en-US" altLang="ja-JP" sz="2400" b="0" dirty="0">
                    <a:solidFill>
                      <a:srgbClr val="FF0000"/>
                    </a:solidFill>
                  </a:endParaRPr>
                </a:p>
                <a:p>
                  <a:r>
                    <a:rPr kumimoji="1" lang="en-US" altLang="ja-JP" sz="2400" dirty="0">
                      <a:solidFill>
                        <a:srgbClr val="FF0000"/>
                      </a:solidFill>
                    </a:rPr>
                    <a:t>I failed to resume whole calculations.</a:t>
                  </a:r>
                </a:p>
                <a:p>
                  <a:r>
                    <a:rPr lang="en-US" altLang="ja-JP" sz="2400" dirty="0">
                      <a:solidFill>
                        <a:srgbClr val="FF0000"/>
                      </a:solidFill>
                    </a:rPr>
                    <a:t>We hope the developers of </a:t>
                  </a:r>
                  <a:r>
                    <a:rPr lang="en-US" altLang="ja-JP" sz="2400" dirty="0" err="1">
                      <a:solidFill>
                        <a:srgbClr val="FF0000"/>
                      </a:solidFill>
                    </a:rPr>
                    <a:t>Dcore</a:t>
                  </a:r>
                  <a:r>
                    <a:rPr lang="en-US" altLang="ja-JP" sz="2400" dirty="0">
                      <a:solidFill>
                        <a:srgbClr val="FF0000"/>
                      </a:solidFill>
                    </a:rPr>
                    <a:t> to make an extension,</a:t>
                  </a:r>
                </a:p>
                <a:p>
                  <a:r>
                    <a:rPr lang="en-US" altLang="ja-JP" sz="2400" dirty="0">
                      <a:solidFill>
                        <a:srgbClr val="FF0000"/>
                      </a:solidFill>
                    </a:rPr>
                    <a:t>s</a:t>
                  </a:r>
                  <a:r>
                    <a:rPr kumimoji="1" lang="en-US" altLang="ja-JP" sz="2400" dirty="0">
                      <a:solidFill>
                        <a:srgbClr val="FF0000"/>
                      </a:solidFill>
                    </a:rPr>
                    <a:t>o that we can </a:t>
                  </a:r>
                  <a:r>
                    <a:rPr lang="en-US" altLang="ja-JP" sz="2400" dirty="0">
                      <a:solidFill>
                        <a:srgbClr val="FF0000"/>
                      </a:solidFill>
                    </a:rPr>
                    <a:t>connect them smoothly in the meaning of their interface.</a:t>
                  </a:r>
                  <a:endParaRPr kumimoji="1" lang="ja-JP" altLang="en-US" sz="2400">
                    <a:solidFill>
                      <a:srgbClr val="FF0000"/>
                    </a:solidFill>
                  </a:endParaRPr>
                </a:p>
              </p:txBody>
            </p:sp>
          </mc:Choice>
          <mc:Fallback xmlns="">
            <p:sp>
              <p:nvSpPr>
                <p:cNvPr id="26" name="テキスト ボックス 25">
                  <a:extLst>
                    <a:ext uri="{FF2B5EF4-FFF2-40B4-BE49-F238E27FC236}">
                      <a16:creationId xmlns:a16="http://schemas.microsoft.com/office/drawing/2014/main" id="{98AA87DF-6FA1-E44F-A607-B51CC355507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87937" y="4885723"/>
                  <a:ext cx="10349308" cy="1578702"/>
                </a:xfrm>
                <a:prstGeom prst="rect">
                  <a:avLst/>
                </a:prstGeom>
                <a:blipFill>
                  <a:blip r:embed="rId4"/>
                  <a:stretch>
                    <a:fillRect l="-858" t="-2400" r="-245" b="-7200"/>
                  </a:stretch>
                </a:blipFill>
              </p:spPr>
              <p:txBody>
                <a:bodyPr/>
                <a:lstStyle/>
                <a:p>
                  <a:r>
                    <a:rPr lang="ja-JP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318389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Introduction</a:t>
            </a:r>
            <a:endParaRPr kumimoji="1" lang="ja-JP" altLang="en-US" dirty="0"/>
          </a:p>
        </p:txBody>
      </p:sp>
      <p:pic>
        <p:nvPicPr>
          <p:cNvPr id="4" name="図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0012" y="1941276"/>
            <a:ext cx="3526826" cy="738173"/>
          </a:xfrm>
          <a:prstGeom prst="rect">
            <a:avLst/>
          </a:prstGeom>
        </p:spPr>
      </p:pic>
      <p:pic>
        <p:nvPicPr>
          <p:cNvPr id="5" name="図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8662" y="3079665"/>
            <a:ext cx="680633" cy="340317"/>
          </a:xfrm>
          <a:prstGeom prst="rect">
            <a:avLst/>
          </a:prstGeom>
        </p:spPr>
      </p:pic>
      <p:pic>
        <p:nvPicPr>
          <p:cNvPr id="6" name="図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8661" y="4006090"/>
            <a:ext cx="1021012" cy="325278"/>
          </a:xfrm>
          <a:prstGeom prst="rect">
            <a:avLst/>
          </a:prstGeom>
        </p:spPr>
      </p:pic>
      <p:pic>
        <p:nvPicPr>
          <p:cNvPr id="7" name="図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9937" y="5640091"/>
            <a:ext cx="630811" cy="349372"/>
          </a:xfrm>
          <a:prstGeom prst="rect">
            <a:avLst/>
          </a:prstGeom>
        </p:spPr>
      </p:pic>
      <p:pic>
        <p:nvPicPr>
          <p:cNvPr id="8" name="図 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261" y="4645701"/>
            <a:ext cx="2405847" cy="425726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3169674" y="3790132"/>
            <a:ext cx="16562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: Kernel</a:t>
            </a:r>
            <a:endParaRPr lang="ja-JP" altLang="en-US" sz="32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2628775" y="4486652"/>
            <a:ext cx="862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Ex. </a:t>
            </a:r>
            <a:endParaRPr lang="ja-JP" altLang="en-US" sz="3200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5819053" y="4491803"/>
            <a:ext cx="52020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for Fourier Transformation</a:t>
            </a:r>
            <a:endParaRPr lang="ja-JP" altLang="en-US" sz="3200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2820748" y="5424147"/>
            <a:ext cx="3942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: we want to predict</a:t>
            </a:r>
            <a:endParaRPr lang="ja-JP" altLang="en-US" sz="3200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948176" y="2902046"/>
            <a:ext cx="8396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: physical quantity obtained by experiments</a:t>
            </a:r>
            <a:endParaRPr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356167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Problem</a:t>
            </a:r>
            <a:endParaRPr kumimoji="1" lang="ja-JP" altLang="en-US" dirty="0"/>
          </a:p>
        </p:txBody>
      </p:sp>
      <p:pic>
        <p:nvPicPr>
          <p:cNvPr id="4" name="図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834" y="2427907"/>
            <a:ext cx="1701800" cy="431800"/>
          </a:xfrm>
          <a:prstGeom prst="rect">
            <a:avLst/>
          </a:prstGeom>
        </p:spPr>
      </p:pic>
      <p:pic>
        <p:nvPicPr>
          <p:cNvPr id="5" name="図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834" y="5723959"/>
            <a:ext cx="2197100" cy="508000"/>
          </a:xfrm>
          <a:prstGeom prst="rect">
            <a:avLst/>
          </a:prstGeom>
        </p:spPr>
      </p:pic>
      <p:pic>
        <p:nvPicPr>
          <p:cNvPr id="6" name="図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871" y="3226326"/>
            <a:ext cx="3156383" cy="301405"/>
          </a:xfrm>
          <a:prstGeom prst="rect">
            <a:avLst/>
          </a:prstGeom>
        </p:spPr>
      </p:pic>
      <p:pic>
        <p:nvPicPr>
          <p:cNvPr id="7" name="図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350" y="3230742"/>
            <a:ext cx="2962056" cy="302938"/>
          </a:xfrm>
          <a:prstGeom prst="rect">
            <a:avLst/>
          </a:prstGeom>
        </p:spPr>
      </p:pic>
      <p:pic>
        <p:nvPicPr>
          <p:cNvPr id="8" name="図 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124" y="3699437"/>
            <a:ext cx="393700" cy="330200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1981201" y="4584473"/>
            <a:ext cx="5629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If </a:t>
            </a:r>
            <a:endParaRPr lang="ja-JP" altLang="en-US" sz="3200" dirty="0"/>
          </a:p>
        </p:txBody>
      </p:sp>
      <p:pic>
        <p:nvPicPr>
          <p:cNvPr id="10" name="図 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5368" y="4741263"/>
            <a:ext cx="680633" cy="340317"/>
          </a:xfrm>
          <a:prstGeom prst="rect">
            <a:avLst/>
          </a:prstGeom>
        </p:spPr>
      </p:pic>
      <p:sp>
        <p:nvSpPr>
          <p:cNvPr id="11" name="テキスト ボックス 10"/>
          <p:cNvSpPr txBox="1"/>
          <p:nvPr/>
        </p:nvSpPr>
        <p:spPr>
          <a:xfrm>
            <a:off x="3214545" y="4584473"/>
            <a:ext cx="68467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is precise enough, could we obtain </a:t>
            </a:r>
            <a:endParaRPr lang="ja-JP" altLang="en-US" sz="3200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9812421" y="4584473"/>
            <a:ext cx="6254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by</a:t>
            </a:r>
            <a:endParaRPr lang="ja-JP" altLang="en-US" sz="3200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7646736" y="5647184"/>
            <a:ext cx="3978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?</a:t>
            </a:r>
            <a:endParaRPr lang="ja-JP" altLang="en-US" sz="3200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3264294" y="3533681"/>
            <a:ext cx="34034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: Matrix of kernel</a:t>
            </a:r>
            <a:endParaRPr lang="ja-JP" altLang="en-US" sz="3200" dirty="0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1981200" y="1579192"/>
            <a:ext cx="48766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Change the formulation: </a:t>
            </a:r>
            <a:endParaRPr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184688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Simplify problem</a:t>
            </a:r>
            <a:endParaRPr kumimoji="1" lang="ja-JP" altLang="en-US" dirty="0"/>
          </a:p>
        </p:txBody>
      </p:sp>
      <p:pic>
        <p:nvPicPr>
          <p:cNvPr id="4" name="図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0686" y="2917300"/>
            <a:ext cx="2177649" cy="427978"/>
          </a:xfrm>
          <a:prstGeom prst="rect">
            <a:avLst/>
          </a:prstGeom>
        </p:spPr>
      </p:pic>
      <p:pic>
        <p:nvPicPr>
          <p:cNvPr id="6" name="図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9694" y="4162962"/>
            <a:ext cx="1528201" cy="426233"/>
          </a:xfrm>
          <a:prstGeom prst="rect">
            <a:avLst/>
          </a:prstGeom>
        </p:spPr>
      </p:pic>
      <p:pic>
        <p:nvPicPr>
          <p:cNvPr id="7" name="図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5004" y="4241914"/>
            <a:ext cx="1664901" cy="347280"/>
          </a:xfrm>
          <a:prstGeom prst="rect">
            <a:avLst/>
          </a:prstGeom>
        </p:spPr>
      </p:pic>
      <p:pic>
        <p:nvPicPr>
          <p:cNvPr id="9" name="図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149" y="5693536"/>
            <a:ext cx="2424570" cy="680275"/>
          </a:xfrm>
          <a:prstGeom prst="rect">
            <a:avLst/>
          </a:prstGeom>
        </p:spPr>
      </p:pic>
      <p:pic>
        <p:nvPicPr>
          <p:cNvPr id="11" name="図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2106" y="5754453"/>
            <a:ext cx="2157882" cy="359647"/>
          </a:xfrm>
          <a:prstGeom prst="rect">
            <a:avLst/>
          </a:prstGeom>
        </p:spPr>
      </p:pic>
      <p:sp>
        <p:nvSpPr>
          <p:cNvPr id="14" name="テキスト ボックス 13"/>
          <p:cNvSpPr txBox="1"/>
          <p:nvPr/>
        </p:nvSpPr>
        <p:spPr>
          <a:xfrm>
            <a:off x="2138947" y="1791368"/>
            <a:ext cx="808586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To simplify the optimization calculation,</a:t>
            </a:r>
          </a:p>
          <a:p>
            <a:r>
              <a:rPr lang="en-US" altLang="ja-JP" sz="3200" dirty="0"/>
              <a:t> we perform singular value decomposition</a:t>
            </a:r>
            <a:endParaRPr lang="ja-JP" altLang="en-US" sz="3200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2370635" y="3495567"/>
            <a:ext cx="8805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We perform unitary </a:t>
            </a:r>
            <a:r>
              <a:rPr lang="en-US" altLang="ja-JP" sz="3200" dirty="0" err="1"/>
              <a:t>transformantion</a:t>
            </a:r>
            <a:r>
              <a:rPr lang="en-US" altLang="ja-JP" sz="3200" dirty="0"/>
              <a:t> to G, f as</a:t>
            </a:r>
            <a:endParaRPr lang="ja-JP" altLang="en-US" sz="3200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2138948" y="4907929"/>
            <a:ext cx="40975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Now, our problem is:</a:t>
            </a:r>
            <a:endParaRPr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533721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How to perform SVD ?</a:t>
            </a:r>
            <a:endParaRPr kumimoji="1" lang="ja-JP" altLang="en-US" dirty="0"/>
          </a:p>
        </p:txBody>
      </p:sp>
      <p:pic>
        <p:nvPicPr>
          <p:cNvPr id="4" name="図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690" y="2414307"/>
            <a:ext cx="2197100" cy="431800"/>
          </a:xfrm>
          <a:prstGeom prst="rect">
            <a:avLst/>
          </a:prstGeom>
        </p:spPr>
      </p:pic>
      <p:pic>
        <p:nvPicPr>
          <p:cNvPr id="5" name="図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5095" y="5775730"/>
            <a:ext cx="2997200" cy="431800"/>
          </a:xfrm>
          <a:prstGeom prst="rect">
            <a:avLst/>
          </a:prstGeom>
        </p:spPr>
      </p:pic>
      <p:pic>
        <p:nvPicPr>
          <p:cNvPr id="7" name="図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695" y="5154767"/>
            <a:ext cx="3022600" cy="431800"/>
          </a:xfrm>
          <a:prstGeom prst="rect">
            <a:avLst/>
          </a:prstGeom>
        </p:spPr>
      </p:pic>
      <p:pic>
        <p:nvPicPr>
          <p:cNvPr id="9" name="図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0854" y="3893888"/>
            <a:ext cx="1016000" cy="431800"/>
          </a:xfrm>
          <a:prstGeom prst="rect">
            <a:avLst/>
          </a:prstGeom>
        </p:spPr>
      </p:pic>
      <p:pic>
        <p:nvPicPr>
          <p:cNvPr id="10" name="図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6988" y="3901299"/>
            <a:ext cx="977900" cy="431800"/>
          </a:xfrm>
          <a:prstGeom prst="rect">
            <a:avLst/>
          </a:prstGeom>
        </p:spPr>
      </p:pic>
      <p:sp>
        <p:nvSpPr>
          <p:cNvPr id="11" name="テキスト ボックス 10"/>
          <p:cNvSpPr txBox="1"/>
          <p:nvPr/>
        </p:nvSpPr>
        <p:spPr>
          <a:xfrm>
            <a:off x="2352842" y="1790110"/>
            <a:ext cx="72587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Suppose K could be decomposed like</a:t>
            </a:r>
            <a:endParaRPr lang="ja-JP" altLang="en-US" sz="3200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2352842" y="3088107"/>
            <a:ext cx="68772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U, S, V are obtained by </a:t>
            </a:r>
            <a:r>
              <a:rPr lang="en-US" altLang="ja-JP" sz="3200" dirty="0" err="1"/>
              <a:t>diagonalize</a:t>
            </a:r>
            <a:r>
              <a:rPr lang="en-US" altLang="ja-JP" sz="3200" dirty="0"/>
              <a:t> </a:t>
            </a:r>
            <a:endParaRPr lang="ja-JP" altLang="en-US" sz="3200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352843" y="4474713"/>
            <a:ext cx="19271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Because:</a:t>
            </a:r>
            <a:endParaRPr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4900603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Flowchart of our Demonstration </a:t>
            </a:r>
            <a:endParaRPr kumimoji="1" lang="ja-JP" altLang="en-US" dirty="0"/>
          </a:p>
        </p:txBody>
      </p:sp>
      <p:pic>
        <p:nvPicPr>
          <p:cNvPr id="4" name="図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343" y="2105013"/>
            <a:ext cx="1778000" cy="457200"/>
          </a:xfrm>
          <a:prstGeom prst="rect">
            <a:avLst/>
          </a:prstGeom>
        </p:spPr>
      </p:pic>
      <p:pic>
        <p:nvPicPr>
          <p:cNvPr id="5" name="図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6016" y="1878175"/>
            <a:ext cx="4152900" cy="1028700"/>
          </a:xfrm>
          <a:prstGeom prst="rect">
            <a:avLst/>
          </a:prstGeom>
        </p:spPr>
      </p:pic>
      <p:pic>
        <p:nvPicPr>
          <p:cNvPr id="9" name="図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7249" y="4120972"/>
            <a:ext cx="2819400" cy="482600"/>
          </a:xfrm>
          <a:prstGeom prst="rect">
            <a:avLst/>
          </a:prstGeom>
        </p:spPr>
      </p:pic>
      <p:pic>
        <p:nvPicPr>
          <p:cNvPr id="10" name="図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205" y="4146372"/>
            <a:ext cx="1993900" cy="457200"/>
          </a:xfrm>
          <a:prstGeom prst="rect">
            <a:avLst/>
          </a:prstGeom>
        </p:spPr>
      </p:pic>
      <p:cxnSp>
        <p:nvCxnSpPr>
          <p:cNvPr id="13" name="直線矢印コネクタ 12"/>
          <p:cNvCxnSpPr/>
          <p:nvPr/>
        </p:nvCxnSpPr>
        <p:spPr>
          <a:xfrm flipH="1">
            <a:off x="4358105" y="2326106"/>
            <a:ext cx="949158" cy="133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/>
          <p:cNvCxnSpPr/>
          <p:nvPr/>
        </p:nvCxnSpPr>
        <p:spPr>
          <a:xfrm flipH="1">
            <a:off x="3195053" y="2906876"/>
            <a:ext cx="13368" cy="12394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テキスト ボックス 15"/>
          <p:cNvSpPr txBox="1"/>
          <p:nvPr/>
        </p:nvSpPr>
        <p:spPr>
          <a:xfrm>
            <a:off x="3270677" y="3195053"/>
            <a:ext cx="24128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Add noise h</a:t>
            </a:r>
            <a:endParaRPr lang="ja-JP" altLang="en-US" sz="3200" dirty="0"/>
          </a:p>
        </p:txBody>
      </p:sp>
      <p:cxnSp>
        <p:nvCxnSpPr>
          <p:cNvPr id="19" name="直線矢印コネクタ 18"/>
          <p:cNvCxnSpPr/>
          <p:nvPr/>
        </p:nvCxnSpPr>
        <p:spPr>
          <a:xfrm flipV="1">
            <a:off x="4652211" y="4344737"/>
            <a:ext cx="1590842" cy="133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テキスト ボックス 19"/>
          <p:cNvSpPr txBox="1"/>
          <p:nvPr/>
        </p:nvSpPr>
        <p:spPr>
          <a:xfrm>
            <a:off x="4137343" y="4839369"/>
            <a:ext cx="25747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Optimization</a:t>
            </a:r>
            <a:endParaRPr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932437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Conditions</a:t>
            </a:r>
            <a:endParaRPr kumimoji="1" lang="ja-JP" altLang="en-US" dirty="0"/>
          </a:p>
        </p:txBody>
      </p:sp>
      <p:pic>
        <p:nvPicPr>
          <p:cNvPr id="5" name="図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7711" y="4811701"/>
            <a:ext cx="5884111" cy="326391"/>
          </a:xfrm>
          <a:prstGeom prst="rect">
            <a:avLst/>
          </a:prstGeom>
        </p:spPr>
      </p:pic>
      <p:pic>
        <p:nvPicPr>
          <p:cNvPr id="7" name="図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7710" y="5918826"/>
            <a:ext cx="6655592" cy="757863"/>
          </a:xfrm>
          <a:prstGeom prst="rect">
            <a:avLst/>
          </a:prstGeom>
        </p:spPr>
      </p:pic>
      <p:pic>
        <p:nvPicPr>
          <p:cNvPr id="9" name="図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5295" y="2145877"/>
            <a:ext cx="2108829" cy="425726"/>
          </a:xfrm>
          <a:prstGeom prst="rect">
            <a:avLst/>
          </a:prstGeom>
        </p:spPr>
      </p:pic>
      <p:pic>
        <p:nvPicPr>
          <p:cNvPr id="10" name="図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3887" y="2145876"/>
            <a:ext cx="2405847" cy="425726"/>
          </a:xfrm>
          <a:prstGeom prst="rect">
            <a:avLst/>
          </a:prstGeom>
        </p:spPr>
      </p:pic>
      <p:pic>
        <p:nvPicPr>
          <p:cNvPr id="13" name="図 1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7245" y="3085256"/>
            <a:ext cx="2243810" cy="292671"/>
          </a:xfrm>
          <a:prstGeom prst="rect">
            <a:avLst/>
          </a:prstGeom>
        </p:spPr>
      </p:pic>
      <p:pic>
        <p:nvPicPr>
          <p:cNvPr id="14" name="図 1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2369" y="3048769"/>
            <a:ext cx="2432872" cy="315957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B9742E3F-F010-B64D-8F87-917FBF3D72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37245" y="3711973"/>
            <a:ext cx="2397329" cy="499443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E3BA578B-D178-6844-ADAB-D5308B4FFB3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22423" y="3688277"/>
            <a:ext cx="2537113" cy="520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430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Input data</a:t>
            </a:r>
            <a:endParaRPr kumimoji="1" lang="ja-JP" altLang="en-US" dirty="0"/>
          </a:p>
        </p:txBody>
      </p:sp>
      <p:pic>
        <p:nvPicPr>
          <p:cNvPr id="10" name="図 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3466" y="5013143"/>
            <a:ext cx="2679700" cy="533400"/>
          </a:xfrm>
          <a:prstGeom prst="rect">
            <a:avLst/>
          </a:prstGeom>
        </p:spPr>
      </p:pic>
      <p:pic>
        <p:nvPicPr>
          <p:cNvPr id="11" name="図 1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4933" y="5013143"/>
            <a:ext cx="2679700" cy="533400"/>
          </a:xfrm>
          <a:prstGeom prst="rect">
            <a:avLst/>
          </a:prstGeom>
        </p:spPr>
      </p:pic>
      <p:pic>
        <p:nvPicPr>
          <p:cNvPr id="3" name="図 2" descr="test_data_h_1.0e-8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3039" y="2011947"/>
            <a:ext cx="3890211" cy="2723148"/>
          </a:xfrm>
          <a:prstGeom prst="rect">
            <a:avLst/>
          </a:prstGeom>
        </p:spPr>
      </p:pic>
      <p:pic>
        <p:nvPicPr>
          <p:cNvPr id="4" name="図 3" descr="test_data_h_1.0e-4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423" y="2011946"/>
            <a:ext cx="3890211" cy="2723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04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ADMM</a:t>
            </a:r>
            <a:endParaRPr kumimoji="1" lang="ja-JP" altLang="en-US" dirty="0"/>
          </a:p>
        </p:txBody>
      </p:sp>
      <p:pic>
        <p:nvPicPr>
          <p:cNvPr id="5" name="図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9972" y="6146345"/>
            <a:ext cx="241300" cy="342900"/>
          </a:xfrm>
          <a:prstGeom prst="rect">
            <a:avLst/>
          </a:prstGeom>
        </p:spPr>
      </p:pic>
      <p:pic>
        <p:nvPicPr>
          <p:cNvPr id="6" name="図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2708" y="2536806"/>
            <a:ext cx="5118100" cy="533400"/>
          </a:xfrm>
          <a:prstGeom prst="rect">
            <a:avLst/>
          </a:prstGeom>
        </p:spPr>
      </p:pic>
      <p:pic>
        <p:nvPicPr>
          <p:cNvPr id="7" name="図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2108" y="4591283"/>
            <a:ext cx="2926735" cy="412493"/>
          </a:xfrm>
          <a:prstGeom prst="rect">
            <a:avLst/>
          </a:prstGeom>
        </p:spPr>
      </p:pic>
      <p:pic>
        <p:nvPicPr>
          <p:cNvPr id="8" name="図 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1336" y="4201119"/>
            <a:ext cx="3327342" cy="1192821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1981200" y="3394291"/>
            <a:ext cx="78341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We perform ADMM optimization method</a:t>
            </a:r>
            <a:endParaRPr lang="ja-JP" altLang="en-US" sz="32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940187" y="1769325"/>
            <a:ext cx="96744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The problem are changed to LASSO type problem:</a:t>
            </a:r>
            <a:endParaRPr lang="ja-JP" altLang="en-US" sz="3200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2541272" y="6013475"/>
            <a:ext cx="43300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/>
              <a:t>: annealing parameter</a:t>
            </a:r>
            <a:endParaRPr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930889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327</Words>
  <Application>Microsoft Macintosh PowerPoint</Application>
  <PresentationFormat>ワイド画面</PresentationFormat>
  <Paragraphs>72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9" baseType="lpstr">
      <vt:lpstr>Ricty Discord</vt:lpstr>
      <vt:lpstr>游ゴシック</vt:lpstr>
      <vt:lpstr>游ゴシック Light</vt:lpstr>
      <vt:lpstr>Arial</vt:lpstr>
      <vt:lpstr>Cambria Math</vt:lpstr>
      <vt:lpstr>Office テーマ</vt:lpstr>
      <vt:lpstr>Report of 2nd ICCMS Review on SpM</vt:lpstr>
      <vt:lpstr>Introduction</vt:lpstr>
      <vt:lpstr>Problem</vt:lpstr>
      <vt:lpstr>Simplify problem</vt:lpstr>
      <vt:lpstr>How to perform SVD ?</vt:lpstr>
      <vt:lpstr>Flowchart of our Demonstration </vt:lpstr>
      <vt:lpstr>Conditions</vt:lpstr>
      <vt:lpstr>Input data</vt:lpstr>
      <vt:lpstr>ADMM</vt:lpstr>
      <vt:lpstr>Results</vt:lpstr>
      <vt:lpstr>Singular values</vt:lpstr>
      <vt:lpstr>Brief Usage of SpM</vt:lpstr>
      <vt:lpstr>Unified Theme: The Use of a Numerical Analytical Continuation Tool “SpM”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Report of 2nd ICCMS</dc:title>
  <dc:creator>SUGIMOTO Kentaro</dc:creator>
  <cp:lastModifiedBy>SUGIMOTO Kentaro</cp:lastModifiedBy>
  <cp:revision>25</cp:revision>
  <dcterms:created xsi:type="dcterms:W3CDTF">2018-10-04T00:09:26Z</dcterms:created>
  <dcterms:modified xsi:type="dcterms:W3CDTF">2018-10-04T04:05:59Z</dcterms:modified>
</cp:coreProperties>
</file>

<file path=docProps/thumbnail.jpeg>
</file>